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embeddings/oleObject1.bin" ContentType="application/vnd.openxmlformats-officedocument.oleObject"/>
  <Override PartName="/ppt/media/image24.png" ContentType="image/png"/>
  <Override PartName="/ppt/media/image11.jpeg" ContentType="image/jpeg"/>
  <Override PartName="/ppt/media/image22.wmf" ContentType="image/x-wmf"/>
  <Override PartName="/ppt/media/image21.jpeg" ContentType="image/jpeg"/>
  <Override PartName="/ppt/media/image2.wmf" ContentType="image/x-wmf"/>
  <Override PartName="/ppt/media/image29.png" ContentType="image/png"/>
  <Override PartName="/ppt/media/image19.jpeg" ContentType="image/jpeg"/>
  <Override PartName="/ppt/media/image25.png" ContentType="image/png"/>
  <Override PartName="/ppt/media/image20.wmf" ContentType="image/x-wmf"/>
  <Override PartName="/ppt/media/image18.wmf" ContentType="image/x-wmf"/>
  <Override PartName="/ppt/media/image26.png" ContentType="image/png"/>
  <Override PartName="/ppt/media/image17.jpeg" ContentType="image/jpeg"/>
  <Override PartName="/ppt/media/image1.wmf" ContentType="image/x-wmf"/>
  <Override PartName="/ppt/media/image28.png" ContentType="image/png"/>
  <Override PartName="/ppt/media/image15.jpeg" ContentType="image/jpeg"/>
  <Override PartName="/ppt/media/image3.wmf" ContentType="image/x-wmf"/>
  <Override PartName="/ppt/media/image13.jpeg" ContentType="image/jpeg"/>
  <Override PartName="/ppt/media/image5.png" ContentType="image/png"/>
  <Override PartName="/ppt/media/image35.png" ContentType="image/png"/>
  <Override PartName="/ppt/media/image14.wmf" ContentType="image/x-wmf"/>
  <Override PartName="/ppt/media/image53.png" ContentType="image/png"/>
  <Override PartName="/ppt/media/image6.png" ContentType="image/png"/>
  <Override PartName="/ppt/media/image36.png" ContentType="image/png"/>
  <Override PartName="/ppt/media/image10.wmf" ContentType="image/x-wmf"/>
  <Override PartName="/ppt/media/image7.png" ContentType="image/png"/>
  <Override PartName="/ppt/media/image37.png" ContentType="image/png"/>
  <Override PartName="/ppt/media/image40.png" ContentType="image/png"/>
  <Override PartName="/ppt/media/image23.wmf" ContentType="image/x-wmf"/>
  <Override PartName="/ppt/media/image43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50.png" ContentType="image/png"/>
  <Override PartName="/ppt/media/image34.wmf" ContentType="image/x-wmf"/>
  <Override PartName="/ppt/media/image49.png" ContentType="image/png"/>
  <Override PartName="/ppt/media/image52.wmf" ContentType="image/x-wmf"/>
  <Override PartName="/ppt/media/image32.png" ContentType="image/png"/>
  <Override PartName="/ppt/media/image42.png" ContentType="image/png"/>
  <Override PartName="/ppt/media/image54.png" ContentType="image/png"/>
  <Override PartName="/ppt/media/image44.wmf" ContentType="image/x-wmf"/>
  <Override PartName="/ppt/media/image45.png" ContentType="image/png"/>
  <Override PartName="/ppt/media/image56.wmf" ContentType="image/x-wmf"/>
  <Override PartName="/ppt/media/image39.png" ContentType="image/png"/>
  <Override PartName="/ppt/media/image9.wmf" ContentType="image/x-wmf"/>
  <Override PartName="/ppt/media/image41.png" ContentType="image/png"/>
  <Override PartName="/ppt/media/image33.png" ContentType="image/png"/>
  <Override PartName="/ppt/media/image38.png" ContentType="image/png"/>
  <Override PartName="/ppt/media/image8.png" ContentType="image/png"/>
  <Override PartName="/ppt/media/image31.png" ContentType="image/png"/>
  <Override PartName="/ppt/media/image30.png" ContentType="image/png"/>
  <Override PartName="/ppt/media/image51.png" ContentType="image/png"/>
  <Override PartName="/ppt/media/image12.wmf" ContentType="image/x-wmf"/>
  <Override PartName="/ppt/media/image4.png" ContentType="image/png"/>
  <Override PartName="/ppt/media/image27.png" ContentType="image/png"/>
  <Override PartName="/ppt/media/image16.wmf" ContentType="image/x-wmf"/>
  <Override PartName="/ppt/media/image55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C695F8-14F6-428E-B0E4-2EE43988B1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B6CD8D-D9BD-4EA7-B38D-850E9B29DD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11AA53-6EBE-4516-8433-0A65BB85321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B616DA-8D57-4B43-BFBB-D93265B556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7D32D4-A786-4FD7-B6F7-FD7158A1F2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7524B42-64A5-46C8-B360-FF5C4678D0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5064ED-846C-4C17-8784-7AF814A426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6CD7D16-A524-4C15-BDFB-197D3D0BD6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24C8F64-30C7-4280-A196-BDB2CF23F2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23C6B9C-9F9D-4072-8ACE-E4E56A2D43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0305E60-80C9-411F-B834-5929E7FAAD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B148B9-4A02-489D-BFDE-B3871008D1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03D72BB-9660-4C67-93F0-A1D050869B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9A39F4-863E-4182-8B43-EF1EADE80B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F13CB5-CADD-4724-9B49-D2E126E0BA8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26CDB4-E786-4F23-BEDD-B1139DED285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626A9EC-D7A8-45AC-B575-F5017D5E05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7FD3F8-BA88-4372-8A2F-A5A3AD4948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9FCBDE-1D5F-4CAA-9CA3-987A5BC740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EEEAAD-28FA-4393-AC3E-A7E2F13483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2346AF-9D3B-4EE2-9AD5-BDE80946B2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5D65E7-CEF8-41E7-AA02-BFF0F887D0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094953-10A7-4BE1-9E61-D10CC51EB7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DAE1D6-E45C-4843-A8A6-21B55AF207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单</a:t>
            </a: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击</a:t>
            </a: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此</a:t>
            </a: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处</a:t>
            </a: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编</a:t>
            </a: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辑</a:t>
            </a: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母</a:t>
            </a: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版</a:t>
            </a: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标</a:t>
            </a: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题</a:t>
            </a: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样</a:t>
            </a:r>
            <a:r>
              <a:rPr b="0" lang="zh-CN" sz="6000" spc="-1" strike="noStrike">
                <a:solidFill>
                  <a:srgbClr val="000000"/>
                </a:solidFill>
                <a:latin typeface="Times New Roman"/>
                <a:ea typeface="宋体"/>
              </a:rPr>
              <a:t>式</a:t>
            </a:r>
            <a:endParaRPr b="0" lang="en-US" sz="6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Times New Roman"/>
                <a:ea typeface="宋体"/>
              </a:rPr>
              <a:t>&lt;日期/时间&gt;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&lt;页脚&gt;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169ED8-BD59-4A7B-B2AC-AFC67F889CF5}" type="slidenum">
              <a:rPr b="0" lang="en-US" sz="1200" spc="-1" strike="noStrike">
                <a:solidFill>
                  <a:srgbClr val="8b8b8b"/>
                </a:solidFill>
                <a:latin typeface="Times New Roman"/>
                <a:ea typeface="宋体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Times New Roman"/>
              </a:rPr>
              <a:t>点击以编辑提纲文本格式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</a:rPr>
              <a:t>第二提纲级别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</a:rPr>
              <a:t>第三提纲级别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</a:rPr>
              <a:t>第四提纲级别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</a:rPr>
              <a:t>第五提纲级别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</a:rPr>
              <a:t>第六提纲级别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</a:rPr>
              <a:t>第七提纲级别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单</a:t>
            </a: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击</a:t>
            </a: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此</a:t>
            </a: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处</a:t>
            </a: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编</a:t>
            </a: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辑</a:t>
            </a: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母</a:t>
            </a: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版</a:t>
            </a: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标</a:t>
            </a: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题</a:t>
            </a: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样</a:t>
            </a:r>
            <a:r>
              <a:rPr b="0" lang="zh-CN" sz="4400" spc="-1" strike="noStrike">
                <a:solidFill>
                  <a:srgbClr val="000000"/>
                </a:solidFill>
                <a:latin typeface="Times New Roman"/>
                <a:ea typeface="宋体"/>
              </a:rPr>
              <a:t>式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宋体"/>
              </a:rPr>
              <a:t>单击此处编辑母版文本样式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宋体"/>
              </a:rPr>
              <a:t>二级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三级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四级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五级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Times New Roman"/>
                <a:ea typeface="宋体"/>
              </a:rPr>
              <a:t>&lt;日期/时间&gt;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&lt;页脚&gt;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494F7A-BD01-4978-BE21-9E503626D194}" type="slidenum">
              <a:rPr b="0" lang="en-US" sz="1200" spc="-1" strike="noStrike">
                <a:solidFill>
                  <a:srgbClr val="8b8b8b"/>
                </a:solidFill>
                <a:latin typeface="Times New Roman"/>
                <a:ea typeface="宋体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8.wmf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0.wmf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2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3.wm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34.wmf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44.wmf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52.wmf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56.wmf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0.wmf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2.wmf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4.wmf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6.wmf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4"/>
          <p:cNvSpPr/>
          <p:nvPr/>
        </p:nvSpPr>
        <p:spPr>
          <a:xfrm>
            <a:off x="0" y="2340000"/>
            <a:ext cx="12184200" cy="202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文本框 5"/>
          <p:cNvSpPr/>
          <p:nvPr/>
        </p:nvSpPr>
        <p:spPr>
          <a:xfrm>
            <a:off x="2896560" y="2841120"/>
            <a:ext cx="805608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宋体"/>
                <a:ea typeface="宋体"/>
              </a:rPr>
              <a:t>EndoInsightDB-----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zh-CN" sz="4000" spc="-1" strike="noStrike">
                <a:solidFill>
                  <a:srgbClr val="000000"/>
                </a:solidFill>
                <a:latin typeface="宋体"/>
                <a:ea typeface="宋体"/>
              </a:rPr>
              <a:t>智能胃肠病预警数据库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94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195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96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PlaceHolder 1"/>
          <p:cNvSpPr>
            <a:spLocks noGrp="1"/>
          </p:cNvSpPr>
          <p:nvPr>
            <p:ph type="dt" idx="23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69B60FF3-CA0F-419A-90C8-488D48B99606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ldNum" idx="24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B5558A7A-FDE4-424D-9976-4668755242A9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99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0" name="文本框 2"/>
          <p:cNvSpPr/>
          <p:nvPr/>
        </p:nvSpPr>
        <p:spPr>
          <a:xfrm>
            <a:off x="507960" y="1498680"/>
            <a:ext cx="3784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一、调查问卷设计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1" name="图片 5" descr="图表, 瀑布图&#10;&#10;描述已自动生成"/>
          <p:cNvPicPr/>
          <p:nvPr/>
        </p:nvPicPr>
        <p:blipFill>
          <a:blip r:embed="rId3"/>
          <a:stretch/>
        </p:blipFill>
        <p:spPr>
          <a:xfrm>
            <a:off x="3035880" y="1272960"/>
            <a:ext cx="4282920" cy="500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06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207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08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PlaceHolder 1"/>
          <p:cNvSpPr>
            <a:spLocks noGrp="1"/>
          </p:cNvSpPr>
          <p:nvPr>
            <p:ph type="dt" idx="25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FE657137-0FBE-4A2B-977B-1F03200ABEB5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ldNum" idx="26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DAFED9E3-6E0D-4B8C-8C1C-2D488DE91207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211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2" name="文本框 2"/>
          <p:cNvSpPr/>
          <p:nvPr/>
        </p:nvSpPr>
        <p:spPr>
          <a:xfrm>
            <a:off x="507960" y="1498680"/>
            <a:ext cx="3784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一、调查问卷设计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3" name="图片 6" descr="图形用户界面, 应用程序&#10;&#10;描述已自动生成"/>
          <p:cNvPicPr/>
          <p:nvPr/>
        </p:nvPicPr>
        <p:blipFill>
          <a:blip r:embed="rId3"/>
          <a:stretch/>
        </p:blipFill>
        <p:spPr>
          <a:xfrm>
            <a:off x="2988360" y="1273680"/>
            <a:ext cx="7154280" cy="499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18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219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20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PlaceHolder 1"/>
          <p:cNvSpPr>
            <a:spLocks noGrp="1"/>
          </p:cNvSpPr>
          <p:nvPr>
            <p:ph type="dt" idx="27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B6570B26-42B0-44C6-99C5-1A7DF0B26CA9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ldNum" idx="28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8E7FAA6E-77C2-40EA-93EC-9B07E658043E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223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4" name="文本框 3"/>
          <p:cNvSpPr/>
          <p:nvPr/>
        </p:nvSpPr>
        <p:spPr>
          <a:xfrm>
            <a:off x="1405440" y="1904760"/>
            <a:ext cx="6095520" cy="39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1. 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问卷表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(Surveys)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survey_id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主键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title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description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created_date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2. 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问题表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(Questions)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question_id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主键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survey_id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外键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question_text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question_type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单选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, 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多选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, 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文本等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3. 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用户表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(User)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user_id(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主键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score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last_input_image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predict_image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" name="文本框 5"/>
          <p:cNvSpPr/>
          <p:nvPr/>
        </p:nvSpPr>
        <p:spPr>
          <a:xfrm>
            <a:off x="507960" y="1498680"/>
            <a:ext cx="3784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二、数据库分表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6" name="文本框 7"/>
          <p:cNvSpPr/>
          <p:nvPr/>
        </p:nvSpPr>
        <p:spPr>
          <a:xfrm>
            <a:off x="5812200" y="1898640"/>
            <a:ext cx="3377880" cy="435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4. 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选项表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(Options)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option_id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主键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question_id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外键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option_text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5.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响应表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(Responses)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response_id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主键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survey_id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外键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user_id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外键）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response_date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6.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答案表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(Answers)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answer_id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主键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response_id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外键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question_id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外键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option_id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外键，对于单选或多选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answer_text (</a:t>
            </a: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对于文本答案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1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232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33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PlaceHolder 1"/>
          <p:cNvSpPr>
            <a:spLocks noGrp="1"/>
          </p:cNvSpPr>
          <p:nvPr>
            <p:ph type="dt" idx="29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08C10241-E75D-4390-8782-E8811FCE9D0B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ldNum" idx="30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0897688C-1E0E-445C-8E66-79F50FEEECD8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236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7" name="文本框 2"/>
          <p:cNvSpPr/>
          <p:nvPr/>
        </p:nvSpPr>
        <p:spPr>
          <a:xfrm>
            <a:off x="497160" y="1251000"/>
            <a:ext cx="3784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三、微信小程序前端草图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矩形 3"/>
          <p:cNvSpPr/>
          <p:nvPr/>
        </p:nvSpPr>
        <p:spPr>
          <a:xfrm>
            <a:off x="838080" y="1693800"/>
            <a:ext cx="2712600" cy="4323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直接连接符 5"/>
          <p:cNvSpPr/>
          <p:nvPr/>
        </p:nvSpPr>
        <p:spPr>
          <a:xfrm>
            <a:off x="838080" y="5284080"/>
            <a:ext cx="2712960" cy="36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0" name="文本框 6"/>
          <p:cNvSpPr/>
          <p:nvPr/>
        </p:nvSpPr>
        <p:spPr>
          <a:xfrm>
            <a:off x="1885320" y="5466600"/>
            <a:ext cx="1092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首页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1" name="图形 7" descr="浏览器窗口 纯色填充"/>
          <p:cNvPicPr/>
          <p:nvPr/>
        </p:nvPicPr>
        <p:blipFill>
          <a:blip r:embed="rId3"/>
          <a:stretch/>
        </p:blipFill>
        <p:spPr>
          <a:xfrm>
            <a:off x="1061280" y="4015800"/>
            <a:ext cx="935280" cy="768600"/>
          </a:xfrm>
          <a:prstGeom prst="rect">
            <a:avLst/>
          </a:prstGeom>
          <a:ln w="0">
            <a:noFill/>
          </a:ln>
        </p:spPr>
      </p:pic>
      <p:pic>
        <p:nvPicPr>
          <p:cNvPr id="242" name="图形 10" descr="剪贴板 纯色填充"/>
          <p:cNvPicPr/>
          <p:nvPr/>
        </p:nvPicPr>
        <p:blipFill>
          <a:blip r:embed="rId4"/>
          <a:stretch/>
        </p:blipFill>
        <p:spPr>
          <a:xfrm>
            <a:off x="1675080" y="2644920"/>
            <a:ext cx="988920" cy="914040"/>
          </a:xfrm>
          <a:prstGeom prst="rect">
            <a:avLst/>
          </a:prstGeom>
          <a:ln w="0">
            <a:noFill/>
          </a:ln>
        </p:spPr>
      </p:pic>
      <p:pic>
        <p:nvPicPr>
          <p:cNvPr id="243" name="图形 11" descr="浏览器窗口 纯色填充"/>
          <p:cNvPicPr/>
          <p:nvPr/>
        </p:nvPicPr>
        <p:blipFill>
          <a:blip r:embed="rId5"/>
          <a:stretch/>
        </p:blipFill>
        <p:spPr>
          <a:xfrm>
            <a:off x="2464560" y="4015800"/>
            <a:ext cx="985320" cy="768600"/>
          </a:xfrm>
          <a:prstGeom prst="rect">
            <a:avLst/>
          </a:prstGeom>
          <a:ln w="0">
            <a:noFill/>
          </a:ln>
        </p:spPr>
      </p:pic>
      <p:sp>
        <p:nvSpPr>
          <p:cNvPr id="244" name="文本框 13"/>
          <p:cNvSpPr/>
          <p:nvPr/>
        </p:nvSpPr>
        <p:spPr>
          <a:xfrm>
            <a:off x="2572200" y="4289040"/>
            <a:ext cx="7826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100" spc="-1" strike="noStrike">
                <a:solidFill>
                  <a:srgbClr val="000000"/>
                </a:solidFill>
                <a:latin typeface="Times New Roman"/>
                <a:ea typeface="宋体"/>
              </a:rPr>
              <a:t>健康知识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5" name="文本框 14"/>
          <p:cNvSpPr/>
          <p:nvPr/>
        </p:nvSpPr>
        <p:spPr>
          <a:xfrm>
            <a:off x="1933560" y="2868120"/>
            <a:ext cx="59220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100" spc="-1" strike="noStrike">
                <a:solidFill>
                  <a:srgbClr val="000000"/>
                </a:solidFill>
                <a:latin typeface="Times New Roman"/>
                <a:ea typeface="宋体"/>
              </a:rPr>
              <a:t>疾病风险评估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6" name="文本框 17"/>
          <p:cNvSpPr/>
          <p:nvPr/>
        </p:nvSpPr>
        <p:spPr>
          <a:xfrm>
            <a:off x="1170000" y="4324680"/>
            <a:ext cx="7826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100" spc="-1" strike="noStrike">
                <a:solidFill>
                  <a:srgbClr val="000000"/>
                </a:solidFill>
                <a:latin typeface="Times New Roman"/>
                <a:ea typeface="宋体"/>
              </a:rPr>
              <a:t>一键生成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7" name="矩形 18"/>
          <p:cNvSpPr/>
          <p:nvPr/>
        </p:nvSpPr>
        <p:spPr>
          <a:xfrm>
            <a:off x="4282560" y="1692360"/>
            <a:ext cx="2712600" cy="4323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文本框 19"/>
          <p:cNvSpPr/>
          <p:nvPr/>
        </p:nvSpPr>
        <p:spPr>
          <a:xfrm>
            <a:off x="4282560" y="1789920"/>
            <a:ext cx="17330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疾病风险评估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9" name="直接连接符 20"/>
          <p:cNvSpPr/>
          <p:nvPr/>
        </p:nvSpPr>
        <p:spPr>
          <a:xfrm>
            <a:off x="4280760" y="2171880"/>
            <a:ext cx="2712960" cy="36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50" name="图形 23" descr="清单 轮廓"/>
          <p:cNvPicPr/>
          <p:nvPr/>
        </p:nvPicPr>
        <p:blipFill>
          <a:blip r:embed="rId6"/>
          <a:stretch/>
        </p:blipFill>
        <p:spPr>
          <a:xfrm>
            <a:off x="4250160" y="2692080"/>
            <a:ext cx="2774160" cy="2774160"/>
          </a:xfrm>
          <a:prstGeom prst="rect">
            <a:avLst/>
          </a:prstGeom>
          <a:ln w="0">
            <a:noFill/>
          </a:ln>
        </p:spPr>
      </p:pic>
      <p:sp>
        <p:nvSpPr>
          <p:cNvPr id="251" name="矩形 24"/>
          <p:cNvSpPr/>
          <p:nvPr/>
        </p:nvSpPr>
        <p:spPr>
          <a:xfrm>
            <a:off x="8034840" y="1671480"/>
            <a:ext cx="2712600" cy="4323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文本框 25"/>
          <p:cNvSpPr/>
          <p:nvPr/>
        </p:nvSpPr>
        <p:spPr>
          <a:xfrm>
            <a:off x="8034840" y="1769040"/>
            <a:ext cx="17330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疾病风险评估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3" name="直接连接符 26"/>
          <p:cNvSpPr/>
          <p:nvPr/>
        </p:nvSpPr>
        <p:spPr>
          <a:xfrm>
            <a:off x="8033040" y="2151000"/>
            <a:ext cx="2712960" cy="36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54" name="图形 27" descr="银行支票 轮廓"/>
          <p:cNvPicPr/>
          <p:nvPr/>
        </p:nvPicPr>
        <p:blipFill>
          <a:blip r:embed="rId7"/>
          <a:stretch/>
        </p:blipFill>
        <p:spPr>
          <a:xfrm>
            <a:off x="8338680" y="2306160"/>
            <a:ext cx="2185560" cy="1148040"/>
          </a:xfrm>
          <a:prstGeom prst="rect">
            <a:avLst/>
          </a:prstGeom>
          <a:ln w="0">
            <a:noFill/>
          </a:ln>
        </p:spPr>
      </p:pic>
      <p:sp>
        <p:nvSpPr>
          <p:cNvPr id="255" name="文本框 28"/>
          <p:cNvSpPr/>
          <p:nvPr/>
        </p:nvSpPr>
        <p:spPr>
          <a:xfrm>
            <a:off x="9105480" y="2199960"/>
            <a:ext cx="17330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结果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6" name="图形 29" descr="银行支票 轮廓"/>
          <p:cNvPicPr/>
          <p:nvPr/>
        </p:nvPicPr>
        <p:blipFill>
          <a:blip r:embed="rId8"/>
          <a:stretch/>
        </p:blipFill>
        <p:spPr>
          <a:xfrm>
            <a:off x="8336160" y="2880360"/>
            <a:ext cx="2185560" cy="1148040"/>
          </a:xfrm>
          <a:prstGeom prst="rect">
            <a:avLst/>
          </a:prstGeom>
          <a:ln w="0">
            <a:noFill/>
          </a:ln>
        </p:spPr>
      </p:pic>
      <p:pic>
        <p:nvPicPr>
          <p:cNvPr id="257" name="图形 30" descr="银行支票 轮廓"/>
          <p:cNvPicPr/>
          <p:nvPr/>
        </p:nvPicPr>
        <p:blipFill>
          <a:blip r:embed="rId9"/>
          <a:stretch/>
        </p:blipFill>
        <p:spPr>
          <a:xfrm>
            <a:off x="8348040" y="3543840"/>
            <a:ext cx="2185560" cy="1148040"/>
          </a:xfrm>
          <a:prstGeom prst="rect">
            <a:avLst/>
          </a:prstGeom>
          <a:ln w="0">
            <a:noFill/>
          </a:ln>
        </p:spPr>
      </p:pic>
      <p:pic>
        <p:nvPicPr>
          <p:cNvPr id="258" name="图形 31" descr="银行支票 轮廓"/>
          <p:cNvPicPr/>
          <p:nvPr/>
        </p:nvPicPr>
        <p:blipFill>
          <a:blip r:embed="rId10"/>
          <a:stretch/>
        </p:blipFill>
        <p:spPr>
          <a:xfrm>
            <a:off x="8348040" y="4156200"/>
            <a:ext cx="2185560" cy="1148040"/>
          </a:xfrm>
          <a:prstGeom prst="rect">
            <a:avLst/>
          </a:prstGeom>
          <a:ln w="0">
            <a:noFill/>
          </a:ln>
        </p:spPr>
      </p:pic>
      <p:pic>
        <p:nvPicPr>
          <p:cNvPr id="259" name="图形 32" descr="浏览器窗口 纯色填充"/>
          <p:cNvPicPr/>
          <p:nvPr/>
        </p:nvPicPr>
        <p:blipFill>
          <a:blip r:embed="rId11"/>
          <a:stretch/>
        </p:blipFill>
        <p:spPr>
          <a:xfrm>
            <a:off x="8942760" y="5024880"/>
            <a:ext cx="935280" cy="768600"/>
          </a:xfrm>
          <a:prstGeom prst="rect">
            <a:avLst/>
          </a:prstGeom>
          <a:ln w="0">
            <a:noFill/>
          </a:ln>
        </p:spPr>
      </p:pic>
      <p:sp>
        <p:nvSpPr>
          <p:cNvPr id="260" name="文本框 33"/>
          <p:cNvSpPr/>
          <p:nvPr/>
        </p:nvSpPr>
        <p:spPr>
          <a:xfrm>
            <a:off x="9051480" y="5237640"/>
            <a:ext cx="782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100" spc="-1" strike="noStrike">
                <a:solidFill>
                  <a:srgbClr val="000000"/>
                </a:solidFill>
                <a:latin typeface="Times New Roman"/>
                <a:ea typeface="宋体"/>
              </a:rPr>
              <a:t>我的未来内镜图像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1" name="直接箭头连接符 34"/>
          <p:cNvSpPr/>
          <p:nvPr/>
        </p:nvSpPr>
        <p:spPr>
          <a:xfrm>
            <a:off x="10202760" y="2868120"/>
            <a:ext cx="991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文本框 35"/>
          <p:cNvSpPr/>
          <p:nvPr/>
        </p:nvSpPr>
        <p:spPr>
          <a:xfrm>
            <a:off x="10616400" y="1223280"/>
            <a:ext cx="1719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相关建议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文本框 36"/>
          <p:cNvSpPr/>
          <p:nvPr/>
        </p:nvSpPr>
        <p:spPr>
          <a:xfrm>
            <a:off x="11150640" y="2692080"/>
            <a:ext cx="1185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健康宣教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链接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直接箭头连接符 37"/>
          <p:cNvSpPr/>
          <p:nvPr/>
        </p:nvSpPr>
        <p:spPr>
          <a:xfrm flipV="1">
            <a:off x="9249840" y="1434240"/>
            <a:ext cx="1271880" cy="144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5" name="图形 38" descr="浏览器窗口 纯色填充"/>
          <p:cNvPicPr/>
          <p:nvPr/>
        </p:nvPicPr>
        <p:blipFill>
          <a:blip r:embed="rId12"/>
          <a:stretch/>
        </p:blipFill>
        <p:spPr>
          <a:xfrm>
            <a:off x="1752120" y="4582440"/>
            <a:ext cx="935280" cy="768600"/>
          </a:xfrm>
          <a:prstGeom prst="rect">
            <a:avLst/>
          </a:prstGeom>
          <a:ln w="0">
            <a:noFill/>
          </a:ln>
        </p:spPr>
      </p:pic>
      <p:sp>
        <p:nvSpPr>
          <p:cNvPr id="266" name="文本框 39"/>
          <p:cNvSpPr/>
          <p:nvPr/>
        </p:nvSpPr>
        <p:spPr>
          <a:xfrm>
            <a:off x="1841400" y="4902480"/>
            <a:ext cx="7826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100" spc="-1" strike="noStrike">
                <a:solidFill>
                  <a:srgbClr val="000000"/>
                </a:solidFill>
                <a:latin typeface="Times New Roman"/>
                <a:ea typeface="宋体"/>
              </a:rPr>
              <a:t>历史查询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71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272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73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PlaceHolder 1"/>
          <p:cNvSpPr>
            <a:spLocks noGrp="1"/>
          </p:cNvSpPr>
          <p:nvPr>
            <p:ph type="dt" idx="31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B9EA435B-72CD-406C-A88A-2F886769049C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ldNum" idx="32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CD6502CF-0D44-4BDF-942D-42BC06866DE5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276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7" name="文本框 2"/>
          <p:cNvSpPr/>
          <p:nvPr/>
        </p:nvSpPr>
        <p:spPr>
          <a:xfrm>
            <a:off x="497160" y="1251000"/>
            <a:ext cx="3784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三、微信小程序前端草图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8" name="矩形 3"/>
          <p:cNvSpPr/>
          <p:nvPr/>
        </p:nvSpPr>
        <p:spPr>
          <a:xfrm>
            <a:off x="1125360" y="1692360"/>
            <a:ext cx="2712600" cy="4323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文本框 5"/>
          <p:cNvSpPr/>
          <p:nvPr/>
        </p:nvSpPr>
        <p:spPr>
          <a:xfrm>
            <a:off x="1125360" y="1789920"/>
            <a:ext cx="21949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我的未来胃镜图像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直接连接符 6"/>
          <p:cNvSpPr/>
          <p:nvPr/>
        </p:nvSpPr>
        <p:spPr>
          <a:xfrm>
            <a:off x="1123560" y="2171880"/>
            <a:ext cx="2712960" cy="36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1" name="矩形: 圆角 7"/>
          <p:cNvSpPr/>
          <p:nvPr/>
        </p:nvSpPr>
        <p:spPr>
          <a:xfrm>
            <a:off x="1713240" y="2521800"/>
            <a:ext cx="1501200" cy="1193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82" name="矩形: 圆角 10"/>
          <p:cNvSpPr/>
          <p:nvPr/>
        </p:nvSpPr>
        <p:spPr>
          <a:xfrm>
            <a:off x="1713240" y="4401000"/>
            <a:ext cx="1501200" cy="1193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283" name="图形 11" descr="下箭头 纯色填充"/>
          <p:cNvPicPr/>
          <p:nvPr/>
        </p:nvPicPr>
        <p:blipFill>
          <a:blip r:embed="rId3"/>
          <a:stretch/>
        </p:blipFill>
        <p:spPr>
          <a:xfrm>
            <a:off x="2023200" y="3884400"/>
            <a:ext cx="914040" cy="419040"/>
          </a:xfrm>
          <a:prstGeom prst="rect">
            <a:avLst/>
          </a:prstGeom>
          <a:ln w="0">
            <a:noFill/>
          </a:ln>
        </p:spPr>
      </p:pic>
      <p:sp>
        <p:nvSpPr>
          <p:cNvPr id="284" name="文本框 13"/>
          <p:cNvSpPr/>
          <p:nvPr/>
        </p:nvSpPr>
        <p:spPr>
          <a:xfrm>
            <a:off x="1924920" y="2953440"/>
            <a:ext cx="1106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输入图像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矩形 14"/>
          <p:cNvSpPr/>
          <p:nvPr/>
        </p:nvSpPr>
        <p:spPr>
          <a:xfrm>
            <a:off x="7909560" y="1692360"/>
            <a:ext cx="2712600" cy="4323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文本框 17"/>
          <p:cNvSpPr/>
          <p:nvPr/>
        </p:nvSpPr>
        <p:spPr>
          <a:xfrm>
            <a:off x="7909560" y="1789920"/>
            <a:ext cx="21949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一键生成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7" name="直接连接符 18"/>
          <p:cNvSpPr/>
          <p:nvPr/>
        </p:nvSpPr>
        <p:spPr>
          <a:xfrm>
            <a:off x="7907760" y="2171880"/>
            <a:ext cx="2712960" cy="36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88" name="图形 19" descr="浏览器窗口 纯色填充"/>
          <p:cNvPicPr/>
          <p:nvPr/>
        </p:nvPicPr>
        <p:blipFill>
          <a:blip r:embed="rId4"/>
          <a:stretch/>
        </p:blipFill>
        <p:spPr>
          <a:xfrm>
            <a:off x="8183880" y="2681640"/>
            <a:ext cx="935280" cy="768600"/>
          </a:xfrm>
          <a:prstGeom prst="rect">
            <a:avLst/>
          </a:prstGeom>
          <a:ln w="0">
            <a:noFill/>
          </a:ln>
        </p:spPr>
      </p:pic>
      <p:sp>
        <p:nvSpPr>
          <p:cNvPr id="289" name="文本框 20"/>
          <p:cNvSpPr/>
          <p:nvPr/>
        </p:nvSpPr>
        <p:spPr>
          <a:xfrm>
            <a:off x="8020800" y="2295360"/>
            <a:ext cx="30841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如果我的胃得了这个疾病的话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0" name="文本框 23"/>
          <p:cNvSpPr/>
          <p:nvPr/>
        </p:nvSpPr>
        <p:spPr>
          <a:xfrm>
            <a:off x="8317800" y="2939040"/>
            <a:ext cx="7502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食管癌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1" name="矩形 24"/>
          <p:cNvSpPr/>
          <p:nvPr/>
        </p:nvSpPr>
        <p:spPr>
          <a:xfrm>
            <a:off x="9345960" y="2953440"/>
            <a:ext cx="1067400" cy="2505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zh-CN" sz="1100" spc="-1" strike="noStrike">
                <a:solidFill>
                  <a:srgbClr val="000000"/>
                </a:solidFill>
                <a:latin typeface="Times New Roman"/>
                <a:ea typeface="宋体"/>
              </a:rPr>
              <a:t>健康宣教链接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92" name="图形 25" descr="浏览器窗口 纯色填充"/>
          <p:cNvPicPr/>
          <p:nvPr/>
        </p:nvPicPr>
        <p:blipFill>
          <a:blip r:embed="rId5"/>
          <a:stretch/>
        </p:blipFill>
        <p:spPr>
          <a:xfrm>
            <a:off x="8182440" y="3469320"/>
            <a:ext cx="935280" cy="768600"/>
          </a:xfrm>
          <a:prstGeom prst="rect">
            <a:avLst/>
          </a:prstGeom>
          <a:ln w="0">
            <a:noFill/>
          </a:ln>
        </p:spPr>
      </p:pic>
      <p:sp>
        <p:nvSpPr>
          <p:cNvPr id="293" name="文本框 26"/>
          <p:cNvSpPr/>
          <p:nvPr/>
        </p:nvSpPr>
        <p:spPr>
          <a:xfrm>
            <a:off x="8365680" y="3726720"/>
            <a:ext cx="6220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胃癌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4" name="矩形 36"/>
          <p:cNvSpPr/>
          <p:nvPr/>
        </p:nvSpPr>
        <p:spPr>
          <a:xfrm>
            <a:off x="9358920" y="3736440"/>
            <a:ext cx="1067400" cy="2505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zh-CN" sz="1100" spc="-1" strike="noStrike">
                <a:solidFill>
                  <a:srgbClr val="000000"/>
                </a:solidFill>
                <a:latin typeface="Times New Roman"/>
                <a:ea typeface="宋体"/>
              </a:rPr>
              <a:t>健康宣教链接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95" name="图形 37" descr="浏览器窗口 纯色填充"/>
          <p:cNvPicPr/>
          <p:nvPr/>
        </p:nvPicPr>
        <p:blipFill>
          <a:blip r:embed="rId6"/>
          <a:stretch/>
        </p:blipFill>
        <p:spPr>
          <a:xfrm>
            <a:off x="8182440" y="4282200"/>
            <a:ext cx="935280" cy="768600"/>
          </a:xfrm>
          <a:prstGeom prst="rect">
            <a:avLst/>
          </a:prstGeom>
          <a:ln w="0">
            <a:noFill/>
          </a:ln>
        </p:spPr>
      </p:pic>
      <p:sp>
        <p:nvSpPr>
          <p:cNvPr id="296" name="文本框 38"/>
          <p:cNvSpPr/>
          <p:nvPr/>
        </p:nvSpPr>
        <p:spPr>
          <a:xfrm>
            <a:off x="8365680" y="4539240"/>
            <a:ext cx="6220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XXX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7" name="矩形 39"/>
          <p:cNvSpPr/>
          <p:nvPr/>
        </p:nvSpPr>
        <p:spPr>
          <a:xfrm>
            <a:off x="9358920" y="4549320"/>
            <a:ext cx="1067400" cy="2505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zh-CN" sz="1100" spc="-1" strike="noStrike">
                <a:solidFill>
                  <a:srgbClr val="000000"/>
                </a:solidFill>
                <a:latin typeface="Times New Roman"/>
                <a:ea typeface="宋体"/>
              </a:rPr>
              <a:t>健康宣教链接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8" name="矩形 43"/>
          <p:cNvSpPr/>
          <p:nvPr/>
        </p:nvSpPr>
        <p:spPr>
          <a:xfrm>
            <a:off x="4534920" y="1699920"/>
            <a:ext cx="2712600" cy="4323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文本框 44"/>
          <p:cNvSpPr/>
          <p:nvPr/>
        </p:nvSpPr>
        <p:spPr>
          <a:xfrm>
            <a:off x="4534920" y="1748520"/>
            <a:ext cx="21949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健康知识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0" name="图形 45" descr="银行支票 轮廓"/>
          <p:cNvPicPr/>
          <p:nvPr/>
        </p:nvPicPr>
        <p:blipFill>
          <a:blip r:embed="rId7"/>
          <a:stretch/>
        </p:blipFill>
        <p:spPr>
          <a:xfrm>
            <a:off x="4786920" y="2604600"/>
            <a:ext cx="2185560" cy="1148040"/>
          </a:xfrm>
          <a:prstGeom prst="rect">
            <a:avLst/>
          </a:prstGeom>
          <a:ln w="0">
            <a:noFill/>
          </a:ln>
        </p:spPr>
      </p:pic>
      <p:pic>
        <p:nvPicPr>
          <p:cNvPr id="301" name="图形 46" descr="银行支票 轮廓"/>
          <p:cNvPicPr/>
          <p:nvPr/>
        </p:nvPicPr>
        <p:blipFill>
          <a:blip r:embed="rId8"/>
          <a:stretch/>
        </p:blipFill>
        <p:spPr>
          <a:xfrm>
            <a:off x="4801320" y="4047840"/>
            <a:ext cx="2185560" cy="1148040"/>
          </a:xfrm>
          <a:prstGeom prst="rect">
            <a:avLst/>
          </a:prstGeom>
          <a:ln w="0">
            <a:noFill/>
          </a:ln>
        </p:spPr>
      </p:pic>
      <p:pic>
        <p:nvPicPr>
          <p:cNvPr id="302" name="图形 47" descr="银行支票 轮廓"/>
          <p:cNvPicPr/>
          <p:nvPr/>
        </p:nvPicPr>
        <p:blipFill>
          <a:blip r:embed="rId9"/>
          <a:stretch/>
        </p:blipFill>
        <p:spPr>
          <a:xfrm>
            <a:off x="4786920" y="1953360"/>
            <a:ext cx="2185560" cy="1148040"/>
          </a:xfrm>
          <a:prstGeom prst="rect">
            <a:avLst/>
          </a:prstGeom>
          <a:ln w="0">
            <a:noFill/>
          </a:ln>
        </p:spPr>
      </p:pic>
      <p:pic>
        <p:nvPicPr>
          <p:cNvPr id="303" name="图形 48" descr="银行支票 轮廓"/>
          <p:cNvPicPr/>
          <p:nvPr/>
        </p:nvPicPr>
        <p:blipFill>
          <a:blip r:embed="rId10"/>
          <a:stretch/>
        </p:blipFill>
        <p:spPr>
          <a:xfrm>
            <a:off x="4803480" y="3306240"/>
            <a:ext cx="2185560" cy="1148040"/>
          </a:xfrm>
          <a:prstGeom prst="rect">
            <a:avLst/>
          </a:prstGeom>
          <a:ln w="0">
            <a:noFill/>
          </a:ln>
        </p:spPr>
      </p:pic>
      <p:pic>
        <p:nvPicPr>
          <p:cNvPr id="304" name="图形 49" descr="银行支票 轮廓"/>
          <p:cNvPicPr/>
          <p:nvPr/>
        </p:nvPicPr>
        <p:blipFill>
          <a:blip r:embed="rId11"/>
          <a:stretch/>
        </p:blipFill>
        <p:spPr>
          <a:xfrm>
            <a:off x="4801320" y="4824000"/>
            <a:ext cx="2185560" cy="114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09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310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11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PlaceHolder 1"/>
          <p:cNvSpPr>
            <a:spLocks noGrp="1"/>
          </p:cNvSpPr>
          <p:nvPr>
            <p:ph type="dt" idx="33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A6804341-BA6D-4791-8E92-D6D04E6EAEC8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sldNum" idx="34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682E4AD3-F334-4759-B9B9-70356B6BBB4E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14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5" name="文本框 2"/>
          <p:cNvSpPr/>
          <p:nvPr/>
        </p:nvSpPr>
        <p:spPr>
          <a:xfrm>
            <a:off x="497160" y="1251000"/>
            <a:ext cx="3784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三、微信小程序前端草图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矩形 3"/>
          <p:cNvSpPr/>
          <p:nvPr/>
        </p:nvSpPr>
        <p:spPr>
          <a:xfrm>
            <a:off x="1125360" y="1692360"/>
            <a:ext cx="2712600" cy="4323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文本框 5"/>
          <p:cNvSpPr/>
          <p:nvPr/>
        </p:nvSpPr>
        <p:spPr>
          <a:xfrm>
            <a:off x="1125360" y="1789920"/>
            <a:ext cx="21949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一键生成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——胃癌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8" name="矩形: 圆角 6"/>
          <p:cNvSpPr/>
          <p:nvPr/>
        </p:nvSpPr>
        <p:spPr>
          <a:xfrm>
            <a:off x="1713240" y="2521800"/>
            <a:ext cx="1501200" cy="1193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9" name="矩形: 圆角 7"/>
          <p:cNvSpPr/>
          <p:nvPr/>
        </p:nvSpPr>
        <p:spPr>
          <a:xfrm>
            <a:off x="1713240" y="4401000"/>
            <a:ext cx="1501200" cy="1193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320" name="图形 10" descr="下箭头 纯色填充"/>
          <p:cNvPicPr/>
          <p:nvPr/>
        </p:nvPicPr>
        <p:blipFill>
          <a:blip r:embed="rId3"/>
          <a:stretch/>
        </p:blipFill>
        <p:spPr>
          <a:xfrm>
            <a:off x="2023200" y="3884400"/>
            <a:ext cx="914040" cy="419040"/>
          </a:xfrm>
          <a:prstGeom prst="rect">
            <a:avLst/>
          </a:prstGeom>
          <a:ln w="0">
            <a:noFill/>
          </a:ln>
        </p:spPr>
      </p:pic>
      <p:sp>
        <p:nvSpPr>
          <p:cNvPr id="321" name="文本框 11"/>
          <p:cNvSpPr/>
          <p:nvPr/>
        </p:nvSpPr>
        <p:spPr>
          <a:xfrm>
            <a:off x="1924920" y="2953440"/>
            <a:ext cx="1106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输入图像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矩形 13"/>
          <p:cNvSpPr/>
          <p:nvPr/>
        </p:nvSpPr>
        <p:spPr>
          <a:xfrm>
            <a:off x="7909560" y="1692360"/>
            <a:ext cx="2712600" cy="4323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文本框 14"/>
          <p:cNvSpPr/>
          <p:nvPr/>
        </p:nvSpPr>
        <p:spPr>
          <a:xfrm>
            <a:off x="7909560" y="1789920"/>
            <a:ext cx="21949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健康宣教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4" name="图形 23" descr="银行支票 轮廓"/>
          <p:cNvPicPr/>
          <p:nvPr/>
        </p:nvPicPr>
        <p:blipFill>
          <a:blip r:embed="rId4"/>
          <a:stretch/>
        </p:blipFill>
        <p:spPr>
          <a:xfrm>
            <a:off x="8161560" y="2646000"/>
            <a:ext cx="2185560" cy="1148040"/>
          </a:xfrm>
          <a:prstGeom prst="rect">
            <a:avLst/>
          </a:prstGeom>
          <a:ln w="0">
            <a:noFill/>
          </a:ln>
        </p:spPr>
      </p:pic>
      <p:pic>
        <p:nvPicPr>
          <p:cNvPr id="325" name="图形 24" descr="银行支票 轮廓"/>
          <p:cNvPicPr/>
          <p:nvPr/>
        </p:nvPicPr>
        <p:blipFill>
          <a:blip r:embed="rId5"/>
          <a:stretch/>
        </p:blipFill>
        <p:spPr>
          <a:xfrm>
            <a:off x="8175960" y="4089240"/>
            <a:ext cx="2185560" cy="1148040"/>
          </a:xfrm>
          <a:prstGeom prst="rect">
            <a:avLst/>
          </a:prstGeom>
          <a:ln w="0">
            <a:noFill/>
          </a:ln>
        </p:spPr>
      </p:pic>
      <p:pic>
        <p:nvPicPr>
          <p:cNvPr id="326" name="图形 25" descr="银行支票 轮廓"/>
          <p:cNvPicPr/>
          <p:nvPr/>
        </p:nvPicPr>
        <p:blipFill>
          <a:blip r:embed="rId6"/>
          <a:stretch/>
        </p:blipFill>
        <p:spPr>
          <a:xfrm>
            <a:off x="8161560" y="1994400"/>
            <a:ext cx="2185560" cy="1148040"/>
          </a:xfrm>
          <a:prstGeom prst="rect">
            <a:avLst/>
          </a:prstGeom>
          <a:ln w="0">
            <a:noFill/>
          </a:ln>
        </p:spPr>
      </p:pic>
      <p:pic>
        <p:nvPicPr>
          <p:cNvPr id="327" name="图形 26" descr="银行支票 轮廓"/>
          <p:cNvPicPr/>
          <p:nvPr/>
        </p:nvPicPr>
        <p:blipFill>
          <a:blip r:embed="rId7"/>
          <a:stretch/>
        </p:blipFill>
        <p:spPr>
          <a:xfrm>
            <a:off x="8178120" y="3347640"/>
            <a:ext cx="2185560" cy="1148040"/>
          </a:xfrm>
          <a:prstGeom prst="rect">
            <a:avLst/>
          </a:prstGeom>
          <a:ln w="0">
            <a:noFill/>
          </a:ln>
        </p:spPr>
      </p:pic>
      <p:pic>
        <p:nvPicPr>
          <p:cNvPr id="328" name="图形 27" descr="银行支票 轮廓"/>
          <p:cNvPicPr/>
          <p:nvPr/>
        </p:nvPicPr>
        <p:blipFill>
          <a:blip r:embed="rId8"/>
          <a:stretch/>
        </p:blipFill>
        <p:spPr>
          <a:xfrm>
            <a:off x="8175960" y="4865040"/>
            <a:ext cx="2185560" cy="1148040"/>
          </a:xfrm>
          <a:prstGeom prst="rect">
            <a:avLst/>
          </a:prstGeom>
          <a:ln w="0">
            <a:noFill/>
          </a:ln>
        </p:spPr>
      </p:pic>
      <p:sp>
        <p:nvSpPr>
          <p:cNvPr id="329" name="矩形 33"/>
          <p:cNvSpPr/>
          <p:nvPr/>
        </p:nvSpPr>
        <p:spPr>
          <a:xfrm>
            <a:off x="4486680" y="1692360"/>
            <a:ext cx="2712600" cy="4323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文本框 34"/>
          <p:cNvSpPr/>
          <p:nvPr/>
        </p:nvSpPr>
        <p:spPr>
          <a:xfrm>
            <a:off x="4568400" y="1800360"/>
            <a:ext cx="21949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历史查询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1" name="矩形: 圆角 35"/>
          <p:cNvSpPr/>
          <p:nvPr/>
        </p:nvSpPr>
        <p:spPr>
          <a:xfrm>
            <a:off x="5120640" y="2437200"/>
            <a:ext cx="1501200" cy="1193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32" name="文本框 36"/>
          <p:cNvSpPr/>
          <p:nvPr/>
        </p:nvSpPr>
        <p:spPr>
          <a:xfrm>
            <a:off x="5318280" y="2849400"/>
            <a:ext cx="1106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预测图像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3" name="图形 37" descr="浏览器窗口 纯色填充"/>
          <p:cNvPicPr/>
          <p:nvPr/>
        </p:nvPicPr>
        <p:blipFill>
          <a:blip r:embed="rId9"/>
          <a:stretch/>
        </p:blipFill>
        <p:spPr>
          <a:xfrm>
            <a:off x="4801320" y="4401000"/>
            <a:ext cx="935280" cy="768600"/>
          </a:xfrm>
          <a:prstGeom prst="rect">
            <a:avLst/>
          </a:prstGeom>
          <a:ln w="0">
            <a:noFill/>
          </a:ln>
        </p:spPr>
      </p:pic>
      <p:sp>
        <p:nvSpPr>
          <p:cNvPr id="334" name="文本框 38"/>
          <p:cNvSpPr/>
          <p:nvPr/>
        </p:nvSpPr>
        <p:spPr>
          <a:xfrm>
            <a:off x="4984560" y="4658040"/>
            <a:ext cx="6220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400" spc="-1" strike="noStrike">
                <a:solidFill>
                  <a:srgbClr val="000000"/>
                </a:solidFill>
                <a:latin typeface="Times New Roman"/>
                <a:ea typeface="宋体"/>
              </a:rPr>
              <a:t>胃癌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5" name="矩形 39"/>
          <p:cNvSpPr/>
          <p:nvPr/>
        </p:nvSpPr>
        <p:spPr>
          <a:xfrm>
            <a:off x="5977800" y="4668120"/>
            <a:ext cx="1067400" cy="2505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zh-CN" sz="1100" spc="-1" strike="noStrike">
                <a:solidFill>
                  <a:srgbClr val="000000"/>
                </a:solidFill>
                <a:latin typeface="Times New Roman"/>
                <a:ea typeface="宋体"/>
              </a:rPr>
              <a:t>健康宣教链接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40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341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42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PlaceHolder 1"/>
          <p:cNvSpPr>
            <a:spLocks noGrp="1"/>
          </p:cNvSpPr>
          <p:nvPr>
            <p:ph type="dt" idx="35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3164AAFB-5ED3-4A07-97FD-82C9554EDBCB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sldNum" idx="36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95DF96ED-42F5-48DE-9529-D4D724258BD5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45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数据库</a:t>
            </a: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Knob</a:t>
            </a: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调优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46" name="图片 5" descr=""/>
          <p:cNvPicPr/>
          <p:nvPr/>
        </p:nvPicPr>
        <p:blipFill>
          <a:blip r:embed="rId3"/>
          <a:stretch/>
        </p:blipFill>
        <p:spPr>
          <a:xfrm>
            <a:off x="284400" y="1852560"/>
            <a:ext cx="3986640" cy="2579040"/>
          </a:xfrm>
          <a:prstGeom prst="rect">
            <a:avLst/>
          </a:prstGeom>
          <a:ln w="0">
            <a:noFill/>
          </a:ln>
        </p:spPr>
      </p:pic>
      <p:pic>
        <p:nvPicPr>
          <p:cNvPr id="347" name="图片 17" descr=""/>
          <p:cNvPicPr/>
          <p:nvPr/>
        </p:nvPicPr>
        <p:blipFill>
          <a:blip r:embed="rId4"/>
          <a:stretch/>
        </p:blipFill>
        <p:spPr>
          <a:xfrm>
            <a:off x="4271400" y="1554120"/>
            <a:ext cx="3458880" cy="3160440"/>
          </a:xfrm>
          <a:prstGeom prst="rect">
            <a:avLst/>
          </a:prstGeom>
          <a:ln w="0">
            <a:noFill/>
          </a:ln>
        </p:spPr>
      </p:pic>
      <p:pic>
        <p:nvPicPr>
          <p:cNvPr id="348" name="图片 19" descr=""/>
          <p:cNvPicPr/>
          <p:nvPr/>
        </p:nvPicPr>
        <p:blipFill>
          <a:blip r:embed="rId5"/>
          <a:stretch/>
        </p:blipFill>
        <p:spPr>
          <a:xfrm>
            <a:off x="8014320" y="2139840"/>
            <a:ext cx="3996000" cy="227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53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354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55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PlaceHolder 1"/>
          <p:cNvSpPr>
            <a:spLocks noGrp="1"/>
          </p:cNvSpPr>
          <p:nvPr>
            <p:ph type="dt" idx="37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E53912FB-DCFE-43D8-AC09-017832DF9203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ldNum" idx="38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E7D961B6-7CB1-4E66-88DB-B716F9FD204C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58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分工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59" name="文本框 2"/>
          <p:cNvSpPr/>
          <p:nvPr/>
        </p:nvSpPr>
        <p:spPr>
          <a:xfrm>
            <a:off x="1105920" y="1452960"/>
            <a:ext cx="6095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三人分模块并行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coding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，模块结束讨论合并最佳写法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矩形 4"/>
          <p:cNvSpPr/>
          <p:nvPr/>
        </p:nvSpPr>
        <p:spPr>
          <a:xfrm>
            <a:off x="0" y="2205360"/>
            <a:ext cx="12184200" cy="202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文本框 5"/>
          <p:cNvSpPr/>
          <p:nvPr/>
        </p:nvSpPr>
        <p:spPr>
          <a:xfrm>
            <a:off x="3025440" y="2862720"/>
            <a:ext cx="61329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Times New Roman"/>
                <a:ea typeface="宋体"/>
              </a:rPr>
              <a:t>Thanks for your listening!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8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89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90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PlaceHolder 1"/>
          <p:cNvSpPr>
            <a:spLocks noGrp="1"/>
          </p:cNvSpPr>
          <p:nvPr>
            <p:ph type="dt" idx="7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A5310470-183C-4526-959B-27AD6F3A0EC6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ldNum" idx="8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182B9F62-4EF7-4C98-A3AF-20FE8EDEDFDF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93" name="文本框 1"/>
          <p:cNvSpPr/>
          <p:nvPr/>
        </p:nvSpPr>
        <p:spPr>
          <a:xfrm>
            <a:off x="1312200" y="408600"/>
            <a:ext cx="116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宋体"/>
                <a:ea typeface="宋体"/>
              </a:rPr>
              <a:t>目录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4" name="文本框 2"/>
          <p:cNvSpPr/>
          <p:nvPr/>
        </p:nvSpPr>
        <p:spPr>
          <a:xfrm>
            <a:off x="988560" y="1965600"/>
            <a:ext cx="4345200" cy="22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zh-CN" sz="3200" spc="-1" strike="noStrike">
                <a:solidFill>
                  <a:srgbClr val="000000"/>
                </a:solidFill>
                <a:latin typeface="Times New Roman"/>
                <a:ea typeface="宋体"/>
              </a:rPr>
              <a:t>想法引入</a:t>
            </a:r>
            <a:endParaRPr b="0" lang="en-US" sz="32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zh-CN" sz="3200" spc="-1" strike="noStrike">
                <a:solidFill>
                  <a:srgbClr val="000000"/>
                </a:solidFill>
                <a:latin typeface="Times New Roman"/>
                <a:ea typeface="宋体"/>
              </a:rPr>
              <a:t>功能介绍</a:t>
            </a:r>
            <a:endParaRPr b="0" lang="en-US" sz="32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zh-CN" sz="32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9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100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01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PlaceHolder 1"/>
          <p:cNvSpPr>
            <a:spLocks noGrp="1"/>
          </p:cNvSpPr>
          <p:nvPr>
            <p:ph type="dt" idx="9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59CB1EC3-1E79-4352-A165-630AC2022274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10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757A23DA-6FC3-4FC3-9A90-7BDD55DC5A75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04" name="文本框 1"/>
          <p:cNvSpPr/>
          <p:nvPr/>
        </p:nvSpPr>
        <p:spPr>
          <a:xfrm>
            <a:off x="1223280" y="322560"/>
            <a:ext cx="3953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想法引入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09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110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11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PlaceHolder 1"/>
          <p:cNvSpPr>
            <a:spLocks noGrp="1"/>
          </p:cNvSpPr>
          <p:nvPr>
            <p:ph type="dt" idx="11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24E8416D-E581-446F-B909-1BA90291F58C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ldNum" idx="12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4DDE57E8-DCC7-4C46-A779-F345AAB5F94E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14" name="文本框 2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功能介绍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15" name="图形 3" descr="下箭头 纯色填充"/>
          <p:cNvPicPr/>
          <p:nvPr/>
        </p:nvPicPr>
        <p:blipFill>
          <a:blip r:embed="rId3"/>
          <a:stretch/>
        </p:blipFill>
        <p:spPr>
          <a:xfrm rot="16200000">
            <a:off x="2538000" y="1799640"/>
            <a:ext cx="914040" cy="419040"/>
          </a:xfrm>
          <a:prstGeom prst="rect">
            <a:avLst/>
          </a:prstGeom>
          <a:ln w="0">
            <a:noFill/>
          </a:ln>
        </p:spPr>
      </p:pic>
      <p:sp>
        <p:nvSpPr>
          <p:cNvPr id="116" name="文本框 5"/>
          <p:cNvSpPr/>
          <p:nvPr/>
        </p:nvSpPr>
        <p:spPr>
          <a:xfrm>
            <a:off x="655560" y="1778040"/>
            <a:ext cx="1711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宋体"/>
              </a:rPr>
              <a:t>问卷调查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7" name="文本框 6"/>
          <p:cNvSpPr/>
          <p:nvPr/>
        </p:nvSpPr>
        <p:spPr>
          <a:xfrm>
            <a:off x="3903840" y="1778040"/>
            <a:ext cx="1711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宋体"/>
              </a:rPr>
              <a:t>预测功能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" name="文本框 7"/>
          <p:cNvSpPr/>
          <p:nvPr/>
        </p:nvSpPr>
        <p:spPr>
          <a:xfrm>
            <a:off x="7152120" y="1778040"/>
            <a:ext cx="1711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宋体"/>
              </a:rPr>
              <a:t>健康宣教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文本框 10"/>
          <p:cNvSpPr/>
          <p:nvPr/>
        </p:nvSpPr>
        <p:spPr>
          <a:xfrm>
            <a:off x="538560" y="2403720"/>
            <a:ext cx="17114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基本信息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饮食习惯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家族史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等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0" name="文本框 11"/>
          <p:cNvSpPr/>
          <p:nvPr/>
        </p:nvSpPr>
        <p:spPr>
          <a:xfrm>
            <a:off x="3432600" y="2403720"/>
            <a:ext cx="28029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可能患疾病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生成可能内镜图像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1" name="文本框 13"/>
          <p:cNvSpPr/>
          <p:nvPr/>
        </p:nvSpPr>
        <p:spPr>
          <a:xfrm>
            <a:off x="6606360" y="2421360"/>
            <a:ext cx="28029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根据可能患疾病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一般疾病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2" name="图形 14" descr="下箭头 纯色填充"/>
          <p:cNvPicPr/>
          <p:nvPr/>
        </p:nvPicPr>
        <p:blipFill>
          <a:blip r:embed="rId4"/>
          <a:stretch/>
        </p:blipFill>
        <p:spPr>
          <a:xfrm rot="16200000">
            <a:off x="5796000" y="1799640"/>
            <a:ext cx="914040" cy="419040"/>
          </a:xfrm>
          <a:prstGeom prst="rect">
            <a:avLst/>
          </a:prstGeom>
          <a:ln w="0">
            <a:noFill/>
          </a:ln>
        </p:spPr>
      </p:pic>
      <p:pic>
        <p:nvPicPr>
          <p:cNvPr id="123" name="图形 17" descr="下箭头 纯色填充"/>
          <p:cNvPicPr/>
          <p:nvPr/>
        </p:nvPicPr>
        <p:blipFill>
          <a:blip r:embed="rId5"/>
          <a:stretch/>
        </p:blipFill>
        <p:spPr>
          <a:xfrm rot="10800000">
            <a:off x="4207320" y="3555720"/>
            <a:ext cx="914040" cy="419040"/>
          </a:xfrm>
          <a:prstGeom prst="rect">
            <a:avLst/>
          </a:prstGeom>
          <a:ln w="0">
            <a:noFill/>
          </a:ln>
        </p:spPr>
      </p:pic>
      <p:pic>
        <p:nvPicPr>
          <p:cNvPr id="124" name="图形 18" descr="下箭头 纯色填充"/>
          <p:cNvPicPr/>
          <p:nvPr/>
        </p:nvPicPr>
        <p:blipFill>
          <a:blip r:embed="rId6"/>
          <a:stretch/>
        </p:blipFill>
        <p:spPr>
          <a:xfrm rot="10800000">
            <a:off x="7279920" y="3555720"/>
            <a:ext cx="914040" cy="419040"/>
          </a:xfrm>
          <a:prstGeom prst="rect">
            <a:avLst/>
          </a:prstGeom>
          <a:ln w="0">
            <a:noFill/>
          </a:ln>
        </p:spPr>
      </p:pic>
      <p:sp>
        <p:nvSpPr>
          <p:cNvPr id="125" name="文本框 20"/>
          <p:cNvSpPr/>
          <p:nvPr/>
        </p:nvSpPr>
        <p:spPr>
          <a:xfrm>
            <a:off x="981000" y="4845600"/>
            <a:ext cx="84283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根据问卷检查出预测可能得的疾病，并生成可能的内镜图像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根据预测结果进行健康宣教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文本框 23"/>
          <p:cNvSpPr/>
          <p:nvPr/>
        </p:nvSpPr>
        <p:spPr>
          <a:xfrm>
            <a:off x="3903840" y="4008960"/>
            <a:ext cx="1711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宋体"/>
              </a:rPr>
              <a:t>一般预测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7" name="文本框 24"/>
          <p:cNvSpPr/>
          <p:nvPr/>
        </p:nvSpPr>
        <p:spPr>
          <a:xfrm>
            <a:off x="6987600" y="4036680"/>
            <a:ext cx="1711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宋体"/>
              </a:rPr>
              <a:t>一般宣教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8" name="图形 25" descr="下箭头 纯色填充"/>
          <p:cNvPicPr/>
          <p:nvPr/>
        </p:nvPicPr>
        <p:blipFill>
          <a:blip r:embed="rId7"/>
          <a:stretch/>
        </p:blipFill>
        <p:spPr>
          <a:xfrm rot="16200000">
            <a:off x="8739000" y="1827360"/>
            <a:ext cx="914040" cy="419040"/>
          </a:xfrm>
          <a:prstGeom prst="rect">
            <a:avLst/>
          </a:prstGeom>
          <a:ln w="0">
            <a:noFill/>
          </a:ln>
        </p:spPr>
      </p:pic>
      <p:sp>
        <p:nvSpPr>
          <p:cNvPr id="129" name="文本框 26"/>
          <p:cNvSpPr/>
          <p:nvPr/>
        </p:nvSpPr>
        <p:spPr>
          <a:xfrm>
            <a:off x="9655560" y="1781640"/>
            <a:ext cx="2130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宋体"/>
              </a:rPr>
              <a:t>查询历史记录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文本框 27"/>
          <p:cNvSpPr/>
          <p:nvPr/>
        </p:nvSpPr>
        <p:spPr>
          <a:xfrm>
            <a:off x="9346320" y="2393280"/>
            <a:ext cx="28029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图像查询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文字查询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35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136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37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PlaceHolder 1"/>
          <p:cNvSpPr>
            <a:spLocks noGrp="1"/>
          </p:cNvSpPr>
          <p:nvPr>
            <p:ph type="dt" idx="13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EB2DB759-EC3A-4698-A849-016AFC9AC666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ldNum" idx="14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31CB68B0-D635-475F-A31A-2DC7EDE4F35F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40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1" name="文本框 6"/>
          <p:cNvSpPr/>
          <p:nvPr/>
        </p:nvSpPr>
        <p:spPr>
          <a:xfrm>
            <a:off x="1316520" y="1731600"/>
            <a:ext cx="991008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调查问卷设计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设计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E-R</a:t>
            </a: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图，设计数据库分表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微信小程序前端页面制作：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登陆页面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调查问卷页面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疾病风险评估页面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一键生成胃镜图像页面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健康宣教页面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后端功能支持：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框架：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flask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数据库：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postgresql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U-net</a:t>
            </a: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图生图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docker</a:t>
            </a: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备份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宋体"/>
              </a:rPr>
              <a:t>服务器部署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46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147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48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PlaceHolder 1"/>
          <p:cNvSpPr>
            <a:spLocks noGrp="1"/>
          </p:cNvSpPr>
          <p:nvPr>
            <p:ph type="dt" idx="15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C3644666-ED6F-47FB-B9DE-031570AD4267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ldNum" idx="16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37CACB19-ECB9-4006-9E17-A4B9897EE203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51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2" name="文本框 2"/>
          <p:cNvSpPr/>
          <p:nvPr/>
        </p:nvSpPr>
        <p:spPr>
          <a:xfrm>
            <a:off x="507960" y="1498680"/>
            <a:ext cx="3784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一、调查问卷设计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3" name="图片 5" descr="图形用户界面&#10;&#10;描述已自动生成"/>
          <p:cNvPicPr/>
          <p:nvPr/>
        </p:nvPicPr>
        <p:blipFill>
          <a:blip r:embed="rId3"/>
          <a:stretch/>
        </p:blipFill>
        <p:spPr>
          <a:xfrm>
            <a:off x="3090240" y="1266480"/>
            <a:ext cx="7154280" cy="505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58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159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60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PlaceHolder 1"/>
          <p:cNvSpPr>
            <a:spLocks noGrp="1"/>
          </p:cNvSpPr>
          <p:nvPr>
            <p:ph type="dt" idx="17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011CD1C8-ABCA-451D-A124-C3F3C37742B6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ldNum" idx="18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69534ACD-F1E1-4A62-85D3-51B05383778B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63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4" name="文本框 2"/>
          <p:cNvSpPr/>
          <p:nvPr/>
        </p:nvSpPr>
        <p:spPr>
          <a:xfrm>
            <a:off x="507960" y="1498680"/>
            <a:ext cx="3784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一、调查问卷设计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5" name="图片 5" descr="图形用户界面&#10;&#10;描述已自动生成"/>
          <p:cNvPicPr/>
          <p:nvPr/>
        </p:nvPicPr>
        <p:blipFill>
          <a:blip r:embed="rId3"/>
          <a:stretch/>
        </p:blipFill>
        <p:spPr>
          <a:xfrm>
            <a:off x="3259800" y="1266480"/>
            <a:ext cx="5181120" cy="504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70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171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72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PlaceHolder 1"/>
          <p:cNvSpPr>
            <a:spLocks noGrp="1"/>
          </p:cNvSpPr>
          <p:nvPr>
            <p:ph type="dt" idx="19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B14C4C25-1FDE-44D8-9485-2BBD025E8645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ldNum" idx="20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34973B62-0CAD-488D-BD4F-F68E6F660E8D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75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6" name="文本框 2"/>
          <p:cNvSpPr/>
          <p:nvPr/>
        </p:nvSpPr>
        <p:spPr>
          <a:xfrm>
            <a:off x="507960" y="1498680"/>
            <a:ext cx="3784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一、调查问卷设计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7" name="图片 5" descr="图片包含 图形用户界面&#10;&#10;描述已自动生成"/>
          <p:cNvPicPr/>
          <p:nvPr/>
        </p:nvPicPr>
        <p:blipFill>
          <a:blip r:embed="rId3"/>
          <a:stretch/>
        </p:blipFill>
        <p:spPr>
          <a:xfrm>
            <a:off x="3254400" y="1241280"/>
            <a:ext cx="4863600" cy="505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4"/>
          <p:cNvSpPr/>
          <p:nvPr/>
        </p:nvSpPr>
        <p:spPr>
          <a:xfrm>
            <a:off x="0" y="268560"/>
            <a:ext cx="988200" cy="94212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直接连接符 8"/>
          <p:cNvSpPr/>
          <p:nvPr/>
        </p:nvSpPr>
        <p:spPr>
          <a:xfrm>
            <a:off x="1105920" y="268200"/>
            <a:ext cx="360" cy="94248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直接连接符 9"/>
          <p:cNvSpPr/>
          <p:nvPr/>
        </p:nvSpPr>
        <p:spPr>
          <a:xfrm>
            <a:off x="1105920" y="1200960"/>
            <a:ext cx="3429000" cy="9720"/>
          </a:xfrm>
          <a:prstGeom prst="line">
            <a:avLst/>
          </a:prstGeom>
          <a:ln w="38100">
            <a:solidFill>
              <a:srgbClr val="75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直接连接符 12"/>
          <p:cNvSpPr/>
          <p:nvPr/>
        </p:nvSpPr>
        <p:spPr>
          <a:xfrm flipH="1">
            <a:off x="4541040" y="1200960"/>
            <a:ext cx="7154280" cy="3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2" name="对象 15"/>
          <p:cNvGraphicFramePr/>
          <p:nvPr/>
        </p:nvGraphicFramePr>
        <p:xfrm>
          <a:off x="10452240" y="268560"/>
          <a:ext cx="936000" cy="925920"/>
        </p:xfrm>
        <a:graphic>
          <a:graphicData uri="http://schemas.openxmlformats.org/presentationml/2006/ole">
            <p:oleObj progId="Acrobat.Document.DC" r:id="rId1" spid="">
              <p:embed/>
              <p:pic>
                <p:nvPicPr>
                  <p:cNvPr id="183" name="对象 1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452240" y="268560"/>
                    <a:ext cx="936000" cy="925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84" name="矩形 16"/>
          <p:cNvSpPr/>
          <p:nvPr/>
        </p:nvSpPr>
        <p:spPr>
          <a:xfrm>
            <a:off x="0" y="6326640"/>
            <a:ext cx="12184200" cy="531000"/>
          </a:xfrm>
          <a:prstGeom prst="rect">
            <a:avLst/>
          </a:prstGeom>
          <a:solidFill>
            <a:srgbClr val="75e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PlaceHolder 1"/>
          <p:cNvSpPr>
            <a:spLocks noGrp="1"/>
          </p:cNvSpPr>
          <p:nvPr>
            <p:ph type="dt" idx="21"/>
          </p:nvPr>
        </p:nvSpPr>
        <p:spPr>
          <a:xfrm>
            <a:off x="10321200" y="6394680"/>
            <a:ext cx="1689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>
              <a:lnSpc>
                <a:spcPct val="100000"/>
              </a:lnSpc>
              <a:buNone/>
            </a:pPr>
            <a:fld id="{67C268D7-7E3E-4C4C-8BF2-9C7E8EFF6489}" type="datetime1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11/03/2023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ldNum" idx="22"/>
          </p:nvPr>
        </p:nvSpPr>
        <p:spPr>
          <a:xfrm>
            <a:off x="6565680" y="63885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Page - </a:t>
            </a:r>
            <a:fld id="{351FEE2F-5A85-4C59-A60A-9035671AB096}" type="slidenum">
              <a:rPr b="0" lang="en-US" sz="1800" spc="-1" strike="noStrike">
                <a:solidFill>
                  <a:srgbClr val="ffffff"/>
                </a:solidFill>
                <a:latin typeface="Times New Roman"/>
                <a:ea typeface="宋体"/>
              </a:rPr>
              <a:t>&lt;编号&gt;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87" name="文本框 1"/>
          <p:cNvSpPr/>
          <p:nvPr/>
        </p:nvSpPr>
        <p:spPr>
          <a:xfrm>
            <a:off x="1223280" y="278640"/>
            <a:ext cx="6095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zh-CN" sz="3600" spc="-1" strike="noStrike">
                <a:solidFill>
                  <a:srgbClr val="000000"/>
                </a:solidFill>
                <a:latin typeface="Times New Roman"/>
                <a:ea typeface="宋体"/>
              </a:rPr>
              <a:t>初步技术路线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8" name="文本框 2"/>
          <p:cNvSpPr/>
          <p:nvPr/>
        </p:nvSpPr>
        <p:spPr>
          <a:xfrm>
            <a:off x="507960" y="1498680"/>
            <a:ext cx="3784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宋体"/>
              </a:rPr>
              <a:t>一、调查问卷设计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9" name="图片 5" descr="图形用户界面, 应用程序&#10;&#10;描述已自动生成"/>
          <p:cNvPicPr/>
          <p:nvPr/>
        </p:nvPicPr>
        <p:blipFill>
          <a:blip r:embed="rId3"/>
          <a:stretch/>
        </p:blipFill>
        <p:spPr>
          <a:xfrm>
            <a:off x="2997360" y="1256760"/>
            <a:ext cx="7895160" cy="50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Application>LibreOffice/7.3.7.2$Linux_X86_64 LibreOffice_project/30$Build-2</Application>
  <AppVersion>15.0000</AppVersion>
  <Words>577</Words>
  <Paragraphs>162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2023-09-23T15:26:22Z</dcterms:created>
  <dc:creator>Zhanpeng Hu</dc:creator>
  <dc:description/>
  <dc:language>zh-CN</dc:language>
  <cp:lastModifiedBy/>
  <dcterms:modified xsi:type="dcterms:W3CDTF">2023-11-03T23:41:00Z</dcterms:modified>
  <cp:revision>6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宽屏</vt:lpwstr>
  </property>
  <property fmtid="{D5CDD505-2E9C-101B-9397-08002B2CF9AE}" pid="3" name="Slides">
    <vt:i4>18</vt:i4>
  </property>
</Properties>
</file>